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32" r:id="rId2"/>
    <p:sldId id="33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notesViewPr>
    <p:cSldViewPr snapToGrid="0">
      <p:cViewPr varScale="1">
        <p:scale>
          <a:sx n="90" d="100"/>
          <a:sy n="90" d="100"/>
        </p:scale>
        <p:origin x="3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AFCF8-2CA2-46EE-AA70-A823E7231E24}" type="datetimeFigureOut">
              <a:rPr lang="en-GB" smtClean="0"/>
              <a:t>02/11/2023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0CBBB2-ABE0-4394-A310-ECDE0F87ACA5}" type="slidenum">
              <a:rPr lang="en-GB" smtClean="0"/>
              <a:t>‹#›</a:t>
            </a:fld>
            <a:endParaRPr lang="en-GB"/>
          </a:p>
        </p:txBody>
      </p:sp>
    </p:spTree>
    <p:extLst>
      <p:ext uri="{BB962C8B-B14F-4D97-AF65-F5344CB8AC3E}">
        <p14:creationId xmlns:p14="http://schemas.microsoft.com/office/powerpoint/2010/main" val="1690864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 information that comes to light can be evaluated to assess it’s worth.</a:t>
            </a:r>
          </a:p>
          <a:p>
            <a:r>
              <a:rPr lang="en-GB" dirty="0"/>
              <a:t>This is very useful when it is then passed on, as the next person/organisation can see the value of the information </a:t>
            </a:r>
          </a:p>
          <a:p>
            <a:endParaRPr lang="en-GB" dirty="0"/>
          </a:p>
          <a:p>
            <a:r>
              <a:rPr lang="en-GB" dirty="0"/>
              <a:t>The evaluation system you can see here is part of what is called the 3x5x2 evaluation process. Sounds complicated but the 3x5 bit relates to the three headings at the bottom and the 5 headings at the side of this graph.</a:t>
            </a:r>
          </a:p>
          <a:p>
            <a:endParaRPr lang="en-GB" dirty="0"/>
          </a:p>
          <a:p>
            <a:r>
              <a:rPr lang="en-GB" dirty="0"/>
              <a:t>Using this method helps those receiving the information to understand literally how much confidence they can have in it’s worth.</a:t>
            </a:r>
          </a:p>
          <a:p>
            <a:endParaRPr lang="en-GB" dirty="0"/>
          </a:p>
          <a:p>
            <a:r>
              <a:rPr lang="en-GB" dirty="0"/>
              <a:t>The information itself should be in the basic format of; what, when, where, who and why.-should be clear and without abbreviations. Remember when passing on to the LIN, each organisation will use abbreviations internally that need to be clarified and explained outside of each respective organisations.</a:t>
            </a:r>
          </a:p>
          <a:p>
            <a:endParaRPr lang="en-GB" dirty="0"/>
          </a:p>
          <a:p>
            <a:endParaRPr lang="en-GB" dirty="0"/>
          </a:p>
          <a:p>
            <a:endParaRPr lang="en-GB" b="1" dirty="0"/>
          </a:p>
          <a:p>
            <a:r>
              <a:rPr lang="en-GB" dirty="0"/>
              <a:t>Lets look at the bottom three headings;</a:t>
            </a:r>
          </a:p>
          <a:p>
            <a:endParaRPr lang="en-GB" dirty="0"/>
          </a:p>
          <a:p>
            <a:r>
              <a:rPr lang="en-GB" b="1" dirty="0"/>
              <a:t>Reliable</a:t>
            </a:r>
          </a:p>
          <a:p>
            <a:r>
              <a:rPr lang="en-GB" dirty="0"/>
              <a:t>This grading is used when the source is believed to be both competent and information received is generally reliable.</a:t>
            </a:r>
          </a:p>
          <a:p>
            <a:r>
              <a:rPr lang="en-GB" dirty="0"/>
              <a:t>e.g. DNA, fingerprints, CCTV</a:t>
            </a:r>
          </a:p>
          <a:p>
            <a:endParaRPr lang="en-GB" dirty="0"/>
          </a:p>
          <a:p>
            <a:endParaRPr lang="en-GB" dirty="0"/>
          </a:p>
          <a:p>
            <a:r>
              <a:rPr lang="en-GB" b="1" dirty="0"/>
              <a:t>Untested</a:t>
            </a:r>
          </a:p>
          <a:p>
            <a:endParaRPr lang="en-GB" b="1" dirty="0"/>
          </a:p>
          <a:p>
            <a:r>
              <a:rPr lang="en-GB" dirty="0"/>
              <a:t>This relates to a source that has not previously provided information to the person receiving it or has provided information that has not been substantiated</a:t>
            </a:r>
          </a:p>
          <a:p>
            <a:endParaRPr lang="en-GB" dirty="0"/>
          </a:p>
          <a:p>
            <a:r>
              <a:rPr lang="en-GB" dirty="0"/>
              <a:t>This source may not be necessarily unreliable but the information should be treated with caution.</a:t>
            </a:r>
          </a:p>
          <a:p>
            <a:endParaRPr lang="en-GB" dirty="0"/>
          </a:p>
          <a:p>
            <a:r>
              <a:rPr lang="en-GB" dirty="0"/>
              <a:t>E.g. info from member of public, </a:t>
            </a:r>
            <a:r>
              <a:rPr lang="en-GB" dirty="0" err="1"/>
              <a:t>crimestoppers</a:t>
            </a:r>
            <a:endParaRPr lang="en-GB" dirty="0"/>
          </a:p>
          <a:p>
            <a:endParaRPr lang="en-GB" dirty="0"/>
          </a:p>
          <a:p>
            <a:endParaRPr lang="en-GB" dirty="0"/>
          </a:p>
          <a:p>
            <a:r>
              <a:rPr lang="en-GB" b="1" dirty="0"/>
              <a:t>Not reliable</a:t>
            </a:r>
          </a:p>
          <a:p>
            <a:endParaRPr lang="en-GB" b="1" dirty="0"/>
          </a:p>
          <a:p>
            <a:r>
              <a:rPr lang="en-GB" dirty="0"/>
              <a:t>This should be used when there are reasonable grounds to doubt the reliability of the source.</a:t>
            </a:r>
          </a:p>
          <a:p>
            <a:endParaRPr lang="en-GB" dirty="0"/>
          </a:p>
          <a:p>
            <a:r>
              <a:rPr lang="en-GB" dirty="0"/>
              <a:t>These grounds should be recorded, e.g. trustworthiness, competence or motives of the source.</a:t>
            </a:r>
          </a:p>
          <a:p>
            <a:endParaRPr lang="en-GB" dirty="0"/>
          </a:p>
          <a:p>
            <a:r>
              <a:rPr lang="en-GB" dirty="0"/>
              <a:t>e.g. members of the public with a potentially malicious motive</a:t>
            </a:r>
          </a:p>
          <a:p>
            <a:endParaRPr lang="en-GB" dirty="0"/>
          </a:p>
          <a:p>
            <a:endParaRPr lang="en-GB" b="1" dirty="0"/>
          </a:p>
          <a:p>
            <a:r>
              <a:rPr lang="en-GB" b="1" dirty="0"/>
              <a:t>Now lets look at the headings on the left;</a:t>
            </a:r>
          </a:p>
          <a:p>
            <a:r>
              <a:rPr lang="en-GB" dirty="0"/>
              <a:t> </a:t>
            </a:r>
          </a:p>
          <a:p>
            <a:r>
              <a:rPr lang="en-GB" b="1" dirty="0"/>
              <a:t>Suspected to be false;</a:t>
            </a:r>
          </a:p>
          <a:p>
            <a:endParaRPr lang="en-GB" b="1" dirty="0"/>
          </a:p>
          <a:p>
            <a:r>
              <a:rPr lang="en-GB" dirty="0"/>
              <a:t>Any such information must be treated with extreme caution</a:t>
            </a:r>
          </a:p>
          <a:p>
            <a:r>
              <a:rPr lang="en-GB" dirty="0"/>
              <a:t>e.g. malicious staff member</a:t>
            </a:r>
          </a:p>
          <a:p>
            <a:endParaRPr lang="en-GB" dirty="0"/>
          </a:p>
          <a:p>
            <a:r>
              <a:rPr lang="en-GB" b="1" dirty="0"/>
              <a:t>Not Known;</a:t>
            </a:r>
          </a:p>
          <a:p>
            <a:endParaRPr lang="en-GB" b="1" dirty="0"/>
          </a:p>
          <a:p>
            <a:r>
              <a:rPr lang="en-GB" dirty="0"/>
              <a:t>Applies where there is no means of assessing the information.</a:t>
            </a:r>
          </a:p>
          <a:p>
            <a:r>
              <a:rPr lang="en-GB" dirty="0"/>
              <a:t>This includes anonymous information</a:t>
            </a:r>
          </a:p>
          <a:p>
            <a:endParaRPr lang="en-GB" dirty="0"/>
          </a:p>
          <a:p>
            <a:r>
              <a:rPr lang="en-GB" b="1" dirty="0"/>
              <a:t>Indirectly known;</a:t>
            </a:r>
          </a:p>
          <a:p>
            <a:endParaRPr lang="en-GB" dirty="0"/>
          </a:p>
          <a:p>
            <a:r>
              <a:rPr lang="en-GB" dirty="0"/>
              <a:t>This applies to information that the source has been told by someone else. So, the source does not have first-hand knowledge of the information as they did not witness it themselves.</a:t>
            </a:r>
          </a:p>
          <a:p>
            <a:endParaRPr lang="en-GB" dirty="0"/>
          </a:p>
          <a:p>
            <a:r>
              <a:rPr lang="en-GB" b="1" dirty="0"/>
              <a:t>Directly known;</a:t>
            </a:r>
          </a:p>
          <a:p>
            <a:endParaRPr lang="en-GB" dirty="0"/>
          </a:p>
          <a:p>
            <a:r>
              <a:rPr lang="en-GB" dirty="0"/>
              <a:t>Refers to information obtained first-hand, e.g. through the source witnessing the event</a:t>
            </a:r>
          </a:p>
          <a:p>
            <a:endParaRPr lang="en-GB" dirty="0"/>
          </a:p>
          <a:p>
            <a:r>
              <a:rPr lang="en-GB" b="1" dirty="0"/>
              <a:t>Indirectly known but corroborated</a:t>
            </a:r>
          </a:p>
          <a:p>
            <a:endParaRPr lang="en-GB" dirty="0"/>
          </a:p>
          <a:p>
            <a:r>
              <a:rPr lang="en-GB" dirty="0"/>
              <a:t>Refers to information that the source has not witnessed themselves, but the reliability of the information can be verified by separate  reliable information </a:t>
            </a:r>
          </a:p>
          <a:p>
            <a:endParaRPr lang="en-GB" b="1" dirty="0"/>
          </a:p>
          <a:p>
            <a:endParaRPr lang="en-GB" b="1" dirty="0"/>
          </a:p>
          <a:p>
            <a:endParaRPr lang="en-GB" dirty="0"/>
          </a:p>
          <a:p>
            <a:r>
              <a:rPr lang="en-GB" dirty="0"/>
              <a:t> </a:t>
            </a:r>
          </a:p>
        </p:txBody>
      </p:sp>
      <p:sp>
        <p:nvSpPr>
          <p:cNvPr id="4" name="Slide Number Placeholder 3"/>
          <p:cNvSpPr>
            <a:spLocks noGrp="1"/>
          </p:cNvSpPr>
          <p:nvPr>
            <p:ph type="sldNum" sz="quarter" idx="5"/>
          </p:nvPr>
        </p:nvSpPr>
        <p:spPr/>
        <p:txBody>
          <a:bodyPr/>
          <a:lstStyle/>
          <a:p>
            <a:fld id="{4D0CBBB2-ABE0-4394-A310-ECDE0F87ACA5}" type="slidenum">
              <a:rPr lang="en-GB" smtClean="0"/>
              <a:t>1</a:t>
            </a:fld>
            <a:endParaRPr lang="en-GB"/>
          </a:p>
        </p:txBody>
      </p:sp>
    </p:spTree>
    <p:extLst>
      <p:ext uri="{BB962C8B-B14F-4D97-AF65-F5344CB8AC3E}">
        <p14:creationId xmlns:p14="http://schemas.microsoft.com/office/powerpoint/2010/main" val="103158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D0CBBB2-ABE0-4394-A310-ECDE0F87ACA5}" type="slidenum">
              <a:rPr lang="en-GB" smtClean="0"/>
              <a:t>2</a:t>
            </a:fld>
            <a:endParaRPr lang="en-GB"/>
          </a:p>
        </p:txBody>
      </p:sp>
    </p:spTree>
    <p:extLst>
      <p:ext uri="{BB962C8B-B14F-4D97-AF65-F5344CB8AC3E}">
        <p14:creationId xmlns:p14="http://schemas.microsoft.com/office/powerpoint/2010/main" val="3795328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19890-81A2-C440-A398-902E754E9B9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28FD634-38C4-3646-B5D1-D4E426431D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1401AED-D097-4244-9D36-E8E6043ECF54}"/>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5" name="Footer Placeholder 4">
            <a:extLst>
              <a:ext uri="{FF2B5EF4-FFF2-40B4-BE49-F238E27FC236}">
                <a16:creationId xmlns:a16="http://schemas.microsoft.com/office/drawing/2014/main" id="{DED8AF95-3049-3C40-85B6-348C2CEC0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94B48D-8DE8-8544-B439-5EEA2B79B080}"/>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88841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F9E7-5578-454C-BE5D-CE481D9D16F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24F4C58-468A-EC4F-BA21-9F8211C73D4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845F714-80A1-4744-A254-13700A1D41DA}"/>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5" name="Footer Placeholder 4">
            <a:extLst>
              <a:ext uri="{FF2B5EF4-FFF2-40B4-BE49-F238E27FC236}">
                <a16:creationId xmlns:a16="http://schemas.microsoft.com/office/drawing/2014/main" id="{915B7E8C-B00C-004C-9814-0ED24ABD1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E23635-7B07-6044-BC4A-FD6975A5388D}"/>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156256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673370-9869-5342-BEF7-00858247B49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8C49DD7-108E-4B40-8540-FF7CF8092F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609AB45-58CD-5646-BCE8-E4F37BE1C8E0}"/>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5" name="Footer Placeholder 4">
            <a:extLst>
              <a:ext uri="{FF2B5EF4-FFF2-40B4-BE49-F238E27FC236}">
                <a16:creationId xmlns:a16="http://schemas.microsoft.com/office/drawing/2014/main" id="{AE74FCC3-F839-F744-9888-DE0F27525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9C5BC7-F242-E244-8231-C53F02555734}"/>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224003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3425-FC6F-B541-B047-02843772FBD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E932548-3F90-DC45-A82A-A13A348EEF1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666A67-FC49-E047-A4F0-1549A4B09FC9}"/>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5" name="Footer Placeholder 4">
            <a:extLst>
              <a:ext uri="{FF2B5EF4-FFF2-40B4-BE49-F238E27FC236}">
                <a16:creationId xmlns:a16="http://schemas.microsoft.com/office/drawing/2014/main" id="{77436C08-D50B-2B4D-A759-4E3D67806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840C7-EAAF-C84F-8758-27B6E1B82298}"/>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3013954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B1CBA-FBBE-B648-9D85-3BE3AA16057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7772D6E-712D-354F-A7BA-943D7DD168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598D123-E39A-1E4B-9A8B-FE900782D1C6}"/>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5" name="Footer Placeholder 4">
            <a:extLst>
              <a:ext uri="{FF2B5EF4-FFF2-40B4-BE49-F238E27FC236}">
                <a16:creationId xmlns:a16="http://schemas.microsoft.com/office/drawing/2014/main" id="{EBCE6309-EDF6-C949-8B6F-A3D49EE345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A7C40-9607-D547-B481-22F9747402D3}"/>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49801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3D0C-72CC-8544-93D9-0B106063017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7F34931-91AA-984B-B167-E3CE350002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AC85199-4B98-3741-A911-E1DA7E9F49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8FF4E14-E67B-AC42-8CE8-82EAF72282B1}"/>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6" name="Footer Placeholder 5">
            <a:extLst>
              <a:ext uri="{FF2B5EF4-FFF2-40B4-BE49-F238E27FC236}">
                <a16:creationId xmlns:a16="http://schemas.microsoft.com/office/drawing/2014/main" id="{4F0F53D3-A845-E24E-B826-5BC7626FA0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D656A4-5FAC-904D-AB60-B3C96ECC78A9}"/>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396259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11636-33D2-2049-BDFF-14FED94ABD0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EE0F521-9674-9440-BB47-435E26CA42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68246E1-E16B-CB40-ADB5-227D8BA3CBA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C324705-888A-1E4C-A77B-DA98F1E003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3413F1-29D6-2444-A89D-3523073F138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DD9B0FB-3E9E-B545-B13B-DC0BDF0AF349}"/>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8" name="Footer Placeholder 7">
            <a:extLst>
              <a:ext uri="{FF2B5EF4-FFF2-40B4-BE49-F238E27FC236}">
                <a16:creationId xmlns:a16="http://schemas.microsoft.com/office/drawing/2014/main" id="{5003D7E2-F234-4F48-A700-E6226AE06A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14A076-925C-DD49-A66C-26230577F938}"/>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407972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37C66-AA43-474F-9C28-49C9D0D33DE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4DEDB6E-CF7D-8547-A11A-4C15D9DD830A}"/>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4" name="Footer Placeholder 3">
            <a:extLst>
              <a:ext uri="{FF2B5EF4-FFF2-40B4-BE49-F238E27FC236}">
                <a16:creationId xmlns:a16="http://schemas.microsoft.com/office/drawing/2014/main" id="{52EBD2B2-6607-1645-9D1F-CD60DCF4EB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917EC-A96A-1D41-9E65-65DB87D74FE8}"/>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397349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C5F1B5-A7CE-A647-9DF3-E59CC65925D4}"/>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3" name="Footer Placeholder 2">
            <a:extLst>
              <a:ext uri="{FF2B5EF4-FFF2-40B4-BE49-F238E27FC236}">
                <a16:creationId xmlns:a16="http://schemas.microsoft.com/office/drawing/2014/main" id="{F18C56C3-7277-A648-9E16-8D1629BCE7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6FCD63-F9BF-4B42-B6EB-9886E5FD662C}"/>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312478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06E21-AACE-3444-8AAC-702386F4DF6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E42D999-214E-6249-BFB0-6404366CB7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7FC347F-918C-5B48-8A70-DF806545B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B37AEA1-51F8-9E46-8429-E7BFDB9AE26F}"/>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6" name="Footer Placeholder 5">
            <a:extLst>
              <a:ext uri="{FF2B5EF4-FFF2-40B4-BE49-F238E27FC236}">
                <a16:creationId xmlns:a16="http://schemas.microsoft.com/office/drawing/2014/main" id="{4EF2F283-DAF6-E54A-9962-7E0DEBD1A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2A632-B9B9-7C4A-AC9D-F9EB71AE84B7}"/>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64570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3BC4C-2118-7B43-B5CC-33EB7375D2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B4F5DD6-A258-0A42-B69A-CDDAE4A20E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875837-5610-2D4A-8BDC-6CA2DB8D3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4D132A-9F50-404D-A3B3-74B9EF4DCA86}"/>
              </a:ext>
            </a:extLst>
          </p:cNvPr>
          <p:cNvSpPr>
            <a:spLocks noGrp="1"/>
          </p:cNvSpPr>
          <p:nvPr>
            <p:ph type="dt" sz="half" idx="10"/>
          </p:nvPr>
        </p:nvSpPr>
        <p:spPr/>
        <p:txBody>
          <a:bodyPr/>
          <a:lstStyle/>
          <a:p>
            <a:fld id="{34A3CDB7-02DB-C040-911C-ECE4A708119D}" type="datetimeFigureOut">
              <a:rPr lang="en-US" smtClean="0"/>
              <a:t>11/2/23</a:t>
            </a:fld>
            <a:endParaRPr lang="en-US"/>
          </a:p>
        </p:txBody>
      </p:sp>
      <p:sp>
        <p:nvSpPr>
          <p:cNvPr id="6" name="Footer Placeholder 5">
            <a:extLst>
              <a:ext uri="{FF2B5EF4-FFF2-40B4-BE49-F238E27FC236}">
                <a16:creationId xmlns:a16="http://schemas.microsoft.com/office/drawing/2014/main" id="{65CB4593-6861-5548-BD3E-13E404C2F2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9C1178-AAB0-0448-AFC7-17B23C5A89E0}"/>
              </a:ext>
            </a:extLst>
          </p:cNvPr>
          <p:cNvSpPr>
            <a:spLocks noGrp="1"/>
          </p:cNvSpPr>
          <p:nvPr>
            <p:ph type="sldNum" sz="quarter" idx="12"/>
          </p:nvPr>
        </p:nvSpPr>
        <p:spPr/>
        <p:txBody>
          <a:bodyPr/>
          <a:lstStyle/>
          <a:p>
            <a:fld id="{482B63C1-093E-F646-86B9-A103550228C7}" type="slidenum">
              <a:rPr lang="en-US" smtClean="0"/>
              <a:t>‹#›</a:t>
            </a:fld>
            <a:endParaRPr lang="en-US"/>
          </a:p>
        </p:txBody>
      </p:sp>
    </p:spTree>
    <p:extLst>
      <p:ext uri="{BB962C8B-B14F-4D97-AF65-F5344CB8AC3E}">
        <p14:creationId xmlns:p14="http://schemas.microsoft.com/office/powerpoint/2010/main" val="414920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05139-7A1C-1E40-8981-7ED4EB791A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FAFA328-BED6-E745-A2B1-F48D7979F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0ADA80-56D3-0340-B7FB-87D62CCFA9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3CDB7-02DB-C040-911C-ECE4A708119D}" type="datetimeFigureOut">
              <a:rPr lang="en-US" smtClean="0"/>
              <a:t>11/2/23</a:t>
            </a:fld>
            <a:endParaRPr lang="en-US"/>
          </a:p>
        </p:txBody>
      </p:sp>
      <p:sp>
        <p:nvSpPr>
          <p:cNvPr id="5" name="Footer Placeholder 4">
            <a:extLst>
              <a:ext uri="{FF2B5EF4-FFF2-40B4-BE49-F238E27FC236}">
                <a16:creationId xmlns:a16="http://schemas.microsoft.com/office/drawing/2014/main" id="{DE58E62E-8C26-AF41-A63C-CD67035DDC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EECF5B-B595-4743-9A9F-B9F4C5AB0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B63C1-093E-F646-86B9-A103550228C7}" type="slidenum">
              <a:rPr lang="en-US" smtClean="0"/>
              <a:t>‹#›</a:t>
            </a:fld>
            <a:endParaRPr lang="en-US"/>
          </a:p>
        </p:txBody>
      </p:sp>
    </p:spTree>
    <p:extLst>
      <p:ext uri="{BB962C8B-B14F-4D97-AF65-F5344CB8AC3E}">
        <p14:creationId xmlns:p14="http://schemas.microsoft.com/office/powerpoint/2010/main" val="2729004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06C261-6246-C740-9A41-CF6FD7BC0256}"/>
              </a:ext>
            </a:extLst>
          </p:cNvPr>
          <p:cNvSpPr>
            <a:spLocks noGrp="1"/>
          </p:cNvSpPr>
          <p:nvPr>
            <p:ph type="title"/>
          </p:nvPr>
        </p:nvSpPr>
        <p:spPr/>
        <p:txBody>
          <a:bodyPr/>
          <a:lstStyle/>
          <a:p>
            <a:pPr algn="ctr"/>
            <a:r>
              <a:rPr lang="en-GB" dirty="0"/>
              <a:t>Confidence Matrix</a:t>
            </a:r>
            <a:endParaRPr lang="en-US" dirty="0"/>
          </a:p>
        </p:txBody>
      </p:sp>
      <p:pic>
        <p:nvPicPr>
          <p:cNvPr id="3" name="Picture 5">
            <a:extLst>
              <a:ext uri="{FF2B5EF4-FFF2-40B4-BE49-F238E27FC236}">
                <a16:creationId xmlns:a16="http://schemas.microsoft.com/office/drawing/2014/main" id="{7B97CF08-A38D-7E4B-A744-183D4A2F518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22550" y="1969294"/>
            <a:ext cx="6946900" cy="4064000"/>
          </a:xfrm>
        </p:spPr>
      </p:pic>
      <p:sp>
        <p:nvSpPr>
          <p:cNvPr id="2" name="Footer Placeholder 1">
            <a:extLst>
              <a:ext uri="{FF2B5EF4-FFF2-40B4-BE49-F238E27FC236}">
                <a16:creationId xmlns:a16="http://schemas.microsoft.com/office/drawing/2014/main" id="{7233A3DC-E78D-4E54-9FAE-B4D8A776063E}"/>
              </a:ext>
            </a:extLst>
          </p:cNvPr>
          <p:cNvSpPr>
            <a:spLocks noGrp="1"/>
          </p:cNvSpPr>
          <p:nvPr>
            <p:ph type="ftr" sz="quarter" idx="11"/>
          </p:nvPr>
        </p:nvSpPr>
        <p:spPr/>
        <p:txBody>
          <a:bodyPr/>
          <a:lstStyle/>
          <a:p>
            <a:pPr>
              <a:defRPr/>
            </a:pPr>
            <a:endParaRPr lang="en-GB"/>
          </a:p>
        </p:txBody>
      </p:sp>
      <p:sp>
        <p:nvSpPr>
          <p:cNvPr id="7174" name="Slide Number Placeholder 2">
            <a:extLst>
              <a:ext uri="{FF2B5EF4-FFF2-40B4-BE49-F238E27FC236}">
                <a16:creationId xmlns:a16="http://schemas.microsoft.com/office/drawing/2014/main" id="{C9B95FAB-CCDD-4E7A-A35B-4EFC75944C7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186B6F4A-EAEA-4B37-A613-BD699D92ACC5}" type="slidenum">
              <a:rPr lang="en-GB" altLang="en-US" sz="1200">
                <a:latin typeface="Arial Black" panose="020B0A04020102020204" pitchFamily="34" charset="0"/>
              </a:rPr>
              <a:pPr>
                <a:spcBef>
                  <a:spcPct val="0"/>
                </a:spcBef>
                <a:buClrTx/>
                <a:buSzTx/>
                <a:buFontTx/>
                <a:buNone/>
              </a:pPr>
              <a:t>1</a:t>
            </a:fld>
            <a:endParaRPr lang="en-GB" altLang="en-US" sz="1200">
              <a:latin typeface="Arial Black" panose="020B0A04020102020204" pitchFamily="34" charset="0"/>
            </a:endParaRPr>
          </a:p>
        </p:txBody>
      </p:sp>
      <p:pic>
        <p:nvPicPr>
          <p:cNvPr id="7172" name="Picture 3">
            <a:extLst>
              <a:ext uri="{FF2B5EF4-FFF2-40B4-BE49-F238E27FC236}">
                <a16:creationId xmlns:a16="http://schemas.microsoft.com/office/drawing/2014/main" id="{492366C5-0DD8-4C94-BCDB-9EA03B715E0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380538" y="5589588"/>
            <a:ext cx="1268412"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8205B13B-3864-4419-A03E-EC5417DAEE6F}"/>
              </a:ext>
            </a:extLst>
          </p:cNvPr>
          <p:cNvSpPr>
            <a:spLocks noGrp="1" noChangeArrowheads="1"/>
          </p:cNvSpPr>
          <p:nvPr>
            <p:ph type="body" idx="1"/>
          </p:nvPr>
        </p:nvSpPr>
        <p:spPr/>
        <p:txBody>
          <a:bodyPr/>
          <a:lstStyle/>
          <a:p>
            <a:pPr eaLnBrk="1" hangingPunct="1">
              <a:buFont typeface="Wingdings" panose="05000000000000000000" pitchFamily="2" charset="2"/>
              <a:buNone/>
            </a:pPr>
            <a:endParaRPr lang="en-GB" altLang="en-US" b="1">
              <a:solidFill>
                <a:srgbClr val="000090"/>
              </a:solidFill>
            </a:endParaRPr>
          </a:p>
        </p:txBody>
      </p:sp>
      <p:pic>
        <p:nvPicPr>
          <p:cNvPr id="7172" name="Picture 3">
            <a:extLst>
              <a:ext uri="{FF2B5EF4-FFF2-40B4-BE49-F238E27FC236}">
                <a16:creationId xmlns:a16="http://schemas.microsoft.com/office/drawing/2014/main" id="{492366C5-0DD8-4C94-BCDB-9EA03B715E0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80538" y="5589588"/>
            <a:ext cx="1268412"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7233A3DC-E78D-4E54-9FAE-B4D8A776063E}"/>
              </a:ext>
            </a:extLst>
          </p:cNvPr>
          <p:cNvSpPr>
            <a:spLocks noGrp="1"/>
          </p:cNvSpPr>
          <p:nvPr>
            <p:ph type="ftr" sz="quarter" idx="11"/>
          </p:nvPr>
        </p:nvSpPr>
        <p:spPr/>
        <p:txBody>
          <a:bodyPr/>
          <a:lstStyle/>
          <a:p>
            <a:pPr>
              <a:defRPr/>
            </a:pPr>
            <a:endParaRPr lang="en-GB"/>
          </a:p>
        </p:txBody>
      </p:sp>
      <p:sp>
        <p:nvSpPr>
          <p:cNvPr id="7174" name="Slide Number Placeholder 2">
            <a:extLst>
              <a:ext uri="{FF2B5EF4-FFF2-40B4-BE49-F238E27FC236}">
                <a16:creationId xmlns:a16="http://schemas.microsoft.com/office/drawing/2014/main" id="{C9B95FAB-CCDD-4E7A-A35B-4EFC75944C7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186B6F4A-EAEA-4B37-A613-BD699D92ACC5}" type="slidenum">
              <a:rPr lang="en-GB" altLang="en-US" sz="1200">
                <a:latin typeface="Arial Black" panose="020B0A04020102020204" pitchFamily="34" charset="0"/>
              </a:rPr>
              <a:pPr>
                <a:spcBef>
                  <a:spcPct val="0"/>
                </a:spcBef>
                <a:buClrTx/>
                <a:buSzTx/>
                <a:buFontTx/>
                <a:buNone/>
              </a:pPr>
              <a:t>2</a:t>
            </a:fld>
            <a:endParaRPr lang="en-GB" altLang="en-US" sz="1200">
              <a:latin typeface="Arial Black" panose="020B0A04020102020204" pitchFamily="34" charset="0"/>
            </a:endParaRPr>
          </a:p>
        </p:txBody>
      </p:sp>
      <p:sp>
        <p:nvSpPr>
          <p:cNvPr id="4" name="Title 3">
            <a:extLst>
              <a:ext uri="{FF2B5EF4-FFF2-40B4-BE49-F238E27FC236}">
                <a16:creationId xmlns:a16="http://schemas.microsoft.com/office/drawing/2014/main" id="{F006C261-6246-C740-9A41-CF6FD7BC025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707367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440</Words>
  <Application>Microsoft Macintosh PowerPoint</Application>
  <PresentationFormat>Widescreen</PresentationFormat>
  <Paragraphs>68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Calibri Light</vt:lpstr>
      <vt:lpstr>Wingdings</vt:lpstr>
      <vt:lpstr>Office Theme</vt:lpstr>
      <vt:lpstr>Confidence Matrix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larsen-williams</dc:creator>
  <cp:lastModifiedBy>emma larsen-williams</cp:lastModifiedBy>
  <cp:revision>2</cp:revision>
  <dcterms:created xsi:type="dcterms:W3CDTF">2021-06-14T13:00:52Z</dcterms:created>
  <dcterms:modified xsi:type="dcterms:W3CDTF">2023-11-02T11:51:20Z</dcterms:modified>
</cp:coreProperties>
</file>